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34"/>
  </p:notesMasterIdLst>
  <p:handoutMasterIdLst>
    <p:handoutMasterId r:id="rId35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311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3" r:id="rId27"/>
    <p:sldId id="314" r:id="rId28"/>
    <p:sldId id="291" r:id="rId29"/>
    <p:sldId id="265" r:id="rId30"/>
    <p:sldId id="273" r:id="rId31"/>
    <p:sldId id="298" r:id="rId32"/>
    <p:sldId id="28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7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heme" Target="theme/theme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3/12/2025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pw/msc-pds-group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816EAE-53E8-2E3F-0958-85A37DB8574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21402"/>
            <a:ext cx="6073182" cy="523659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Temperature: The histogram shows a normal distribution with most values concentrated around 60–70°F.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Fuel Price: A bimodal distribution is observed, indicating two common price ranges.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Markdowns: Skewed distributions are evident, with most values clustered at lower levels.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CPI and Unemployment: These variables display variability, with unemployment mostly around 7–8%.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66164" y="1838607"/>
            <a:ext cx="5102680" cy="480218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91C6E80-3CC3-BB27-5F82-0CA5C425037C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90688"/>
            <a:ext cx="5734552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Decline: The unemployment rate shows a clear decline from January 2010 to May 2013, dropping from approximately 8.5% to 6.75%.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Stepwise Decrease: The trend occurs in steps rather than a smooth decline, indicating periods of stability followed by significant drops.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4553" y="2217626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CD4E5FD-FC1C-8E94-1445-BD244C1C5320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80856"/>
            <a:ext cx="5800728" cy="5177144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Notable Peaks: Fuel prices experienced significant peaks around mid-2011 and mid-2012, with the highest point nearing $4.00.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Overall Volatility: Prices fluctuated throughout the period, indicating unstable market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221964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48A88B6-2F77-6D63-74C3-B87652DB9D3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23411"/>
            <a:ext cx="5738884" cy="523458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Steady Growth: The CPI shows a general upward trend from January 2010 to May 2013, indicating a gradual increase in the cost of goods and services.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Seasonal Fluctuations: There are noticeable short-term fluctuations in CPI, possibly linked to seasonal changes or economic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Economic Indicator: The trend reflects changes in economic conditions during the period, providing valuable insight for analysis.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Visual Emphasis: The x-axis spans from 2010-01 to 2013-05, while the y-axis ranges from 168 to 178, highlighting the consistent growth within this range.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5114" y="2231429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E3306B6-80A2-CEE2-0137-865AA7B5D26A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-1" y="1690687"/>
            <a:ext cx="5441595" cy="5167313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500" dirty="0"/>
              <a:t>Unemployment: The blue-stepped line shows a general decline from 2010 to 2013, indicating improving employment conditions.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CPI (Consumer Price Index): The orange line with markers highlights a steady increase, reflecting a gradual rise in the cost of goods and services.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7" y="2192593"/>
            <a:ext cx="6174658" cy="35596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2FADF5D-FE70-6DC9-24DF-923BD70B1E52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1650"/>
            <a:ext cx="5466735" cy="507635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 Type Distribution: Type A stores have the largest sizes overall, followed by Type B and Type C, indicating a hierarchy in size distribution across categories.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Wide Size Range: Type A stores show a significant size range, suggesting diverse operational scales, while Type C stores tend to be consistently smaller.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81" y="2180097"/>
            <a:ext cx="6116979" cy="30126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Fluctuations: Weekly sales show significant variations, with notable peaks around January 2011 and January 2012, likely due to seasonal shopping patterns.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General Growth: Despite fluctuations, there is an overall upward trend in sales throughout the period from July 2010 to July 2012.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Scale of Sales: Sales values range in tens of millions (1e7), highlighting the substantial magnitude of these transactions.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8588" y="4268480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FB8B8D-1E97-FDEB-4672-DC6B73AA2903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658" y="1788579"/>
            <a:ext cx="11975690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Seasonal Peaks: Certain metrics, such as the first and third graphs, show clear peaks around January 2011 and January 2012, possibly indicating seasonal trends.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Downward Trends: The second graph reveals an overall decline with minor upward adjustments, reflecting potential long-term changes.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Consistent Fluctuations: The fourth graph demonstrates regular oscillations, with peaks and troughs throughout the period.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349" y="4140492"/>
            <a:ext cx="5910689" cy="24860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Trend: Each store exhibits weekly sales fluctuations, with varying degrees of peaks and troughs.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Comparisons: Sales patterns differ across stores, with some showing consistent trends and others more erratic behaviors.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 and Low Performers: Identifying stores with sustained peaks or significant troughs can reveal strong or underperforming stores.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0426" y="1690688"/>
            <a:ext cx="6218418" cy="49509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A7F5DDD-191C-7957-7436-23A0D3C9BF29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11598"/>
            <a:ext cx="5850669" cy="524640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Strong Positive Correlations: Markdown4 and Markdown5 exhibit a strong positive correlation (0.84), indicating a close relationship between these two markdown variables.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Strong Negative Correlation: The year and </a:t>
            </a:r>
            <a:r>
              <a:rPr lang="en-US" sz="1500" dirty="0" err="1"/>
              <a:t>hol_num</a:t>
            </a:r>
            <a:r>
              <a:rPr lang="en-US" sz="1500" dirty="0"/>
              <a:t> variables have a significant negative correlation (-0.81), suggesting an inverse relationship.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Other Relationships: Store size and weekly sales show moderate correlations, providing insights into how size impacts sales.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60" y="1764527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67322" y="241139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94842" y="4604376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Dinesh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COMScDS241P-002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lue circle">
            <a:extLst>
              <a:ext uri="{FF2B5EF4-FFF2-40B4-BE49-F238E27FC236}">
                <a16:creationId xmlns:a16="http://schemas.microsoft.com/office/drawing/2014/main" id="{F022418F-A5B3-63B9-FB99-860A14CF2C67}"/>
              </a:ext>
            </a:extLst>
          </p:cNvPr>
          <p:cNvSpPr/>
          <p:nvPr/>
        </p:nvSpPr>
        <p:spPr>
          <a:xfrm>
            <a:off x="2614734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7" descr="A person in a blue shirt&#10;&#10;AI-generated content may be incorrect.">
            <a:extLst>
              <a:ext uri="{FF2B5EF4-FFF2-40B4-BE49-F238E27FC236}">
                <a16:creationId xmlns:a16="http://schemas.microsoft.com/office/drawing/2014/main" id="{07266CD1-DE35-6B2A-6597-9AD0FBE42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5639" y="2599908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0F5D37EA-9088-B415-D723-6AE9593284BC}"/>
              </a:ext>
            </a:extLst>
          </p:cNvPr>
          <p:cNvSpPr/>
          <p:nvPr/>
        </p:nvSpPr>
        <p:spPr>
          <a:xfrm>
            <a:off x="5021471" y="2440533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AAB0706A-DD50-F961-CA34-08A3FD8E5CD4}"/>
              </a:ext>
            </a:extLst>
          </p:cNvPr>
          <p:cNvSpPr txBox="1">
            <a:spLocks/>
          </p:cNvSpPr>
          <p:nvPr/>
        </p:nvSpPr>
        <p:spPr>
          <a:xfrm>
            <a:off x="5798" y="460375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Tharinda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COMScDS241P-001</a:t>
            </a:r>
          </a:p>
        </p:txBody>
      </p:sp>
      <p:sp>
        <p:nvSpPr>
          <p:cNvPr id="32" name="Oval 31" descr="Blue circle">
            <a:extLst>
              <a:ext uri="{FF2B5EF4-FFF2-40B4-BE49-F238E27FC236}">
                <a16:creationId xmlns:a16="http://schemas.microsoft.com/office/drawing/2014/main" id="{F9753F1C-BB42-7FD6-9267-974AC3B42C66}"/>
              </a:ext>
            </a:extLst>
          </p:cNvPr>
          <p:cNvSpPr/>
          <p:nvPr/>
        </p:nvSpPr>
        <p:spPr>
          <a:xfrm>
            <a:off x="7428209" y="2430535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11B1913B-3E22-378B-6473-9FC43B7FF70A}"/>
              </a:ext>
            </a:extLst>
          </p:cNvPr>
          <p:cNvSpPr txBox="1">
            <a:spLocks/>
          </p:cNvSpPr>
          <p:nvPr/>
        </p:nvSpPr>
        <p:spPr>
          <a:xfrm>
            <a:off x="7166501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Arosha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COMScDS241P-004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20F5E110-32C9-5432-252B-77FBCE034AB5}"/>
              </a:ext>
            </a:extLst>
          </p:cNvPr>
          <p:cNvSpPr txBox="1">
            <a:spLocks/>
          </p:cNvSpPr>
          <p:nvPr/>
        </p:nvSpPr>
        <p:spPr>
          <a:xfrm>
            <a:off x="9650823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Osanda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COMScDS241P-019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0DB4EB9-336A-8406-5CED-3B293EA5B6DF}"/>
              </a:ext>
            </a:extLst>
          </p:cNvPr>
          <p:cNvSpPr txBox="1">
            <a:spLocks/>
          </p:cNvSpPr>
          <p:nvPr/>
        </p:nvSpPr>
        <p:spPr>
          <a:xfrm>
            <a:off x="4656843" y="458592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Dinushi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COMScDS241P-003</a:t>
            </a:r>
          </a:p>
        </p:txBody>
      </p:sp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154E96E3-C12D-E2B0-3192-DE3F07914C3F}"/>
              </a:ext>
            </a:extLst>
          </p:cNvPr>
          <p:cNvSpPr/>
          <p:nvPr/>
        </p:nvSpPr>
        <p:spPr>
          <a:xfrm>
            <a:off x="9866839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B4071AA-E160-1BF6-7931-36FF5EB5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05" y="258076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878ABC1E-4673-8284-D4E0-D93CD0E19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919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5070BEA6-9AD4-C570-3A02-392386EA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192" y="259990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31CC44-6073-1B8B-FBAF-EB2C18646448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Stores Based on Weekly Sales (Mean)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1788579"/>
            <a:ext cx="11906865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Store-Level Variation: The bar chart highlights significant differences in mean weekly sales across 45 stores, with some outperforming others by large margins.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High-Performing Stores: A few stores exhibit notably higher sales, indicating potential best practices or market advantages.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Sales Trends: The majority of stores cluster around mid-range sales levels, with clear outliers at both ends of the spectrum.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471225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9F5827-DBAF-9EF5-9522-5A8F1022B01F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C2677-D0A7-62DB-E25F-6CF267A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C674B-43CB-9EBA-642A-619D5D0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7DC24-D422-095A-130C-63351B541C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788578"/>
            <a:ext cx="5516130" cy="506942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The </a:t>
            </a:r>
            <a:r>
              <a:rPr lang="en-US" sz="1500" b="1" dirty="0"/>
              <a:t>elbow point</a:t>
            </a:r>
            <a:r>
              <a:rPr lang="en-US" sz="1500" dirty="0"/>
              <a:t> in your graph appears to be around </a:t>
            </a:r>
            <a:r>
              <a:rPr lang="en-US" sz="1500" b="1" dirty="0"/>
              <a:t>k = 3 or 4</a:t>
            </a:r>
            <a:r>
              <a:rPr lang="en-US" sz="15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This is where the inertia (within-cluster sum of squares) stops decreasing rapidly and starts to level off.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Choosing </a:t>
            </a:r>
            <a:r>
              <a:rPr lang="en-US" sz="1500" b="1" dirty="0"/>
              <a:t>k = 3 or 4</a:t>
            </a:r>
            <a:r>
              <a:rPr lang="en-US" sz="1500" dirty="0"/>
              <a:t> would likely be the best balance between minimizing inertia and avoiding overfitting.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C14481-C7D3-64DD-4791-3AD6341B6E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7271" y="1866957"/>
            <a:ext cx="5710432" cy="4381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189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D4082D-635D-9D82-51C9-F6FEAA036F68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4973-CAF0-1714-57A4-B0E893D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FB55F-EB2C-650F-5333-8884E0BD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Weekly Sales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F9465-7CA8-A287-F72A-38B9454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6096000" cy="5069421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Clustering Sales Data</a:t>
            </a:r>
            <a:r>
              <a:rPr lang="en-US" sz="1500" dirty="0"/>
              <a:t> – The plot represents weekly sales data clustered using the K-Means algorithm to identify patterns and trends over time.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Sales Anomalies &amp; Peaks</a:t>
            </a:r>
            <a:r>
              <a:rPr lang="en-US" sz="1500" dirty="0"/>
              <a:t> – The yellow cluster highlights higher sales values, showing peaks during specific periods, likely due to seasonal trends, promotions, or external factors.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Segmentation Insights</a:t>
            </a:r>
            <a:r>
              <a:rPr lang="en-US" sz="1500" dirty="0"/>
              <a:t> – Different clusters help in understanding normal sales trends (lower clusters) versus exceptional sales spikes, aiding in strategic decision-making.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603EE9-10A3-A601-27C6-66FA9CE61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5895" y="1995731"/>
            <a:ext cx="5071809" cy="41791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50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5217831" cy="50694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Mean Squared Error (MSE) Comparison</a:t>
            </a:r>
            <a:r>
              <a:rPr lang="en-US" sz="1500" dirty="0"/>
              <a:t> – Lower MSE values indicate better model performance. Random Forest and Gradient Boosting have significantly lower errors than Linear Regression, making them preferable choices.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R² Score Analysis</a:t>
            </a:r>
            <a:r>
              <a:rPr lang="en-US" sz="1500" dirty="0"/>
              <a:t> – A higher R² score suggests better predictive accuracy. Random Forest achieves the highest R², followed by Gradient Boosting, while Linear Regression performs the worst.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Model Selection Insights</a:t>
            </a:r>
            <a:r>
              <a:rPr lang="en-US" sz="1500" dirty="0"/>
              <a:t> – The results suggest that </a:t>
            </a:r>
            <a:r>
              <a:rPr lang="en-US" sz="1500" b="1" dirty="0"/>
              <a:t>ensemble methods (Random Forest &amp; Gradient Boosting) outperform Linear Regression</a:t>
            </a:r>
            <a:r>
              <a:rPr lang="en-US" sz="1500" dirty="0"/>
              <a:t>, making them more suitable for this dataset.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AFF284-0B23-6AB6-0ECB-3C5BC1E3E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871" y="2202591"/>
            <a:ext cx="6242089" cy="333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85331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44708" y="192541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256" y="193370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19" y="273065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44708" y="273634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333" y="352344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50083" y="352344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97619" y="149646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51" y="64060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2176" y="431611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7453495" y="430552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0" y="1573175"/>
            <a:ext cx="12192000" cy="5358563"/>
          </a:xfr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dirty="0"/>
              <a:t>    </a:t>
            </a:r>
            <a:r>
              <a:rPr lang="en-US" sz="1500" kern="1200" dirty="0"/>
              <a:t>Limited External Data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The dataset lack certain information on external factors that may influence sales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Events 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Economic factors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Weather Conditions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89271" y="413102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 dirty="0">
                <a:solidFill>
                  <a:schemeClr val="bg1"/>
                </a:solidFill>
              </a:rPr>
              <a:t>Consumer Behavior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875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2" descr="Handshake">
            <a:extLst>
              <a:ext uri="{FF2B5EF4-FFF2-40B4-BE49-F238E27FC236}">
                <a16:creationId xmlns:a16="http://schemas.microsoft.com/office/drawing/2014/main" id="{78E6850A-0E70-5C7F-C590-8FF55384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  <a:prstGeom prst="rect">
            <a:avLst/>
          </a:prstGeom>
        </p:spPr>
      </p:pic>
      <p:sp>
        <p:nvSpPr>
          <p:cNvPr id="6" name="object 3" descr="Blue rectangle">
            <a:extLst>
              <a:ext uri="{FF2B5EF4-FFF2-40B4-BE49-F238E27FC236}">
                <a16:creationId xmlns:a16="http://schemas.microsoft.com/office/drawing/2014/main" id="{2F3C5E74-F481-88C9-216D-B066236319F7}"/>
              </a:ext>
            </a:extLst>
          </p:cNvPr>
          <p:cNvSpPr/>
          <p:nvPr/>
        </p:nvSpPr>
        <p:spPr>
          <a:xfrm>
            <a:off x="2400" y="1553497"/>
            <a:ext cx="12189600" cy="530498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553009"/>
            <a:ext cx="12189600" cy="2142448"/>
          </a:xfrm>
          <a:solidFill>
            <a:schemeClr val="accent2"/>
          </a:solidFill>
        </p:spPr>
        <p:txBody>
          <a:bodyPr>
            <a:normAutofit/>
          </a:bodyPr>
          <a:lstStyle/>
          <a:p>
            <a:endParaRPr lang="en-US" sz="2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77865736"/>
              </p:ext>
            </p:extLst>
          </p:nvPr>
        </p:nvGraphicFramePr>
        <p:xfrm>
          <a:off x="3017436" y="2018330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682007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7263778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2993892" y="1926490"/>
            <a:ext cx="8324438" cy="2001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61786463-2FFC-4521-BFCF-FE37BB6701E8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1844675"/>
            <a:ext cx="6096000" cy="178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Date: Dates of the data from 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Weekly_Sales</a:t>
            </a:r>
            <a:r>
              <a:rPr lang="en-US" sz="15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IsHoliday</a:t>
            </a:r>
            <a:r>
              <a:rPr lang="en-US" sz="15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07E97FB4-C228-B2C8-7830-E65B03421B7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6193C9D3-F449-C933-2C78-634D78B58454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115335"/>
            <a:ext cx="3398981" cy="14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Type: The type pf the Store which can be A,B,C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9895-3BB1-70AF-3518-DA03D492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C5C-56CD-CBE5-B836-AAA8E2EF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1DD9F1-2455-8A16-597F-9CE3F210A386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550" y="1789113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Data Set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4E6F1D-37AE-E31A-25C4-210156184685}"/>
              </a:ext>
            </a:extLst>
          </p:cNvPr>
          <p:cNvSpPr txBox="1">
            <a:spLocks/>
          </p:cNvSpPr>
          <p:nvPr/>
        </p:nvSpPr>
        <p:spPr>
          <a:xfrm>
            <a:off x="4615221" y="1759250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Data 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2E1A00A-E7B6-DE7E-804B-B1D667DF89AC}"/>
              </a:ext>
            </a:extLst>
          </p:cNvPr>
          <p:cNvSpPr txBox="1">
            <a:spLocks/>
          </p:cNvSpPr>
          <p:nvPr/>
        </p:nvSpPr>
        <p:spPr>
          <a:xfrm>
            <a:off x="8523544" y="1784189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FE65A-BA60-F733-DE30-B1F2C60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4" y="2310664"/>
            <a:ext cx="2393483" cy="30872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6C9B4-6859-214E-AEC1-0F9DE223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1" y="2279372"/>
            <a:ext cx="2304322" cy="14712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A36E9-316E-B5F7-1B68-EDBB1881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49" y="2327870"/>
            <a:ext cx="1971936" cy="14623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115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7393" y="2083547"/>
            <a:ext cx="5251704" cy="1906878"/>
          </a:xfrm>
        </p:spPr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389</TotalTime>
  <Words>1887</Words>
  <Application>Microsoft Office PowerPoint</Application>
  <PresentationFormat>Widescreen</PresentationFormat>
  <Paragraphs>356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Pre-Processing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Correlation Insights from Retail Data</vt:lpstr>
      <vt:lpstr>Performance of Stores Based on Weekly Sales (Mean)</vt:lpstr>
      <vt:lpstr>Clustering Methods</vt:lpstr>
      <vt:lpstr>K-Means Clustering of Weekly Sales Trends</vt:lpstr>
      <vt:lpstr>Model Evaluation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WIJESURIYA M D P</dc:creator>
  <cp:lastModifiedBy>WIJESURIYA M D P</cp:lastModifiedBy>
  <cp:revision>69</cp:revision>
  <dcterms:created xsi:type="dcterms:W3CDTF">2025-03-09T13:47:05Z</dcterms:created>
  <dcterms:modified xsi:type="dcterms:W3CDTF">2025-03-12T17:44:40Z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